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972800" cy="8686800"/>
  <p:notesSz cx="6888163" cy="100203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45F"/>
    <a:srgbClr val="EC9036"/>
    <a:srgbClr val="B9E0D8"/>
    <a:srgbClr val="B7E59F"/>
    <a:srgbClr val="FE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/>
    <p:restoredTop sz="94625"/>
  </p:normalViewPr>
  <p:slideViewPr>
    <p:cSldViewPr snapToGrid="0">
      <p:cViewPr varScale="1">
        <p:scale>
          <a:sx n="62" d="100"/>
          <a:sy n="62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0" cy="502755"/>
          </a:xfrm>
          <a:prstGeom prst="rect">
            <a:avLst/>
          </a:prstGeom>
        </p:spPr>
        <p:txBody>
          <a:bodyPr vert="horz" lIns="96599" tIns="48302" rIns="96599" bIns="483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2755"/>
          </a:xfrm>
          <a:prstGeom prst="rect">
            <a:avLst/>
          </a:prstGeom>
        </p:spPr>
        <p:txBody>
          <a:bodyPr vert="horz" lIns="96599" tIns="48302" rIns="96599" bIns="48302" rtlCol="0"/>
          <a:lstStyle>
            <a:lvl1pPr algn="r">
              <a:defRPr sz="1200"/>
            </a:lvl1pPr>
          </a:lstStyle>
          <a:p>
            <a:fld id="{A975E6A7-C28C-4FE8-9D1E-8876BF04FFE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1252538"/>
            <a:ext cx="42719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9" tIns="48302" rIns="96599" bIns="48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6599" tIns="48302" rIns="96599" bIns="48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0" cy="502754"/>
          </a:xfrm>
          <a:prstGeom prst="rect">
            <a:avLst/>
          </a:prstGeom>
        </p:spPr>
        <p:txBody>
          <a:bodyPr vert="horz" lIns="96599" tIns="48302" rIns="96599" bIns="483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6599" tIns="48302" rIns="96599" bIns="48302" rtlCol="0" anchor="b"/>
          <a:lstStyle>
            <a:lvl1pPr algn="r">
              <a:defRPr sz="1200"/>
            </a:lvl1pPr>
          </a:lstStyle>
          <a:p>
            <a:fld id="{B1D884AD-3E6F-4430-BAF8-C502CA1A08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884AD-3E6F-4430-BAF8-C502CA1A08A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21660"/>
            <a:ext cx="9326880" cy="3024293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2581"/>
            <a:ext cx="8229600" cy="209729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62492"/>
            <a:ext cx="2366010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62492"/>
            <a:ext cx="6960870" cy="736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165670"/>
            <a:ext cx="9464040" cy="361346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813322"/>
            <a:ext cx="9464040" cy="1900237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312458"/>
            <a:ext cx="466344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312458"/>
            <a:ext cx="4663440" cy="551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62494"/>
            <a:ext cx="9464040" cy="1679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129473"/>
            <a:ext cx="4642008" cy="104362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173095"/>
            <a:ext cx="4642008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129473"/>
            <a:ext cx="4664869" cy="104362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173095"/>
            <a:ext cx="4664869" cy="4667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79120"/>
            <a:ext cx="3539014" cy="20269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250740"/>
            <a:ext cx="5554980" cy="6173258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606040"/>
            <a:ext cx="3539014" cy="48280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79120"/>
            <a:ext cx="3539014" cy="202692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250740"/>
            <a:ext cx="5554980" cy="6173258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606040"/>
            <a:ext cx="3539014" cy="48280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62494"/>
            <a:ext cx="9464040" cy="167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312458"/>
            <a:ext cx="946404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8051378"/>
            <a:ext cx="24688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DE5-E1CF-1E46-BAC7-7DBB921AD267}" type="datetimeFigureOut">
              <a:rPr kumimoji="1" lang="zh-CN" altLang="en-US" smtClean="0"/>
              <a:t>2025/3/28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8051378"/>
            <a:ext cx="3703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8051378"/>
            <a:ext cx="246888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BA2F-7A11-6141-A3DD-6D597BA42F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99768" y="1"/>
            <a:ext cx="1992132" cy="758952"/>
          </a:xfrm>
          <a:prstGeom prst="rect">
            <a:avLst/>
          </a:prstGeom>
          <a:solidFill>
            <a:srgbClr val="EC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pc="600" dirty="0">
                <a:solidFill>
                  <a:schemeClr val="bg1"/>
                </a:solidFill>
                <a:latin typeface="Gill Sans MT" panose="020B0502020104020203" pitchFamily="34" charset="0"/>
              </a:rPr>
              <a:t>WEEKLY</a:t>
            </a:r>
          </a:p>
          <a:p>
            <a:pPr algn="ctr"/>
            <a:r>
              <a:rPr kumimoji="1" lang="en-US" altLang="zh-CN" spc="600" dirty="0">
                <a:solidFill>
                  <a:schemeClr val="bg1"/>
                </a:solidFill>
                <a:latin typeface="Gill Sans MT" panose="020B0502020104020203" pitchFamily="34" charset="0"/>
              </a:rPr>
              <a:t>LUNCH</a:t>
            </a:r>
          </a:p>
          <a:p>
            <a:pPr algn="ctr"/>
            <a:r>
              <a:rPr kumimoji="1" lang="en-US" altLang="zh-CN" sz="1400" spc="600" dirty="0">
                <a:solidFill>
                  <a:schemeClr val="bg1"/>
                </a:solidFill>
                <a:latin typeface="Gill Sans MT" panose="020B0502020104020203" pitchFamily="34" charset="0"/>
              </a:rPr>
              <a:t>4.7-4.11</a:t>
            </a:r>
            <a:endParaRPr kumimoji="1" lang="zh-CN" altLang="en-US" sz="1400" spc="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3532" y="607676"/>
            <a:ext cx="2668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MENU</a:t>
            </a:r>
            <a:endParaRPr kumimoji="1" lang="zh-CN" altLang="en-US" sz="38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64426"/>
              </p:ext>
            </p:extLst>
          </p:nvPr>
        </p:nvGraphicFramePr>
        <p:xfrm>
          <a:off x="244742" y="1121859"/>
          <a:ext cx="10447158" cy="536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70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MON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星期一</a:t>
                      </a:r>
                      <a:endParaRPr lang="zh-CN" altLang="en-US" sz="1500" dirty="0">
                        <a:latin typeface="Source Han Sans SC Regular" panose="020B0500000000000000" pitchFamily="34" charset="-128"/>
                        <a:ea typeface="Source Han Sans SC Regular" panose="020B0500000000000000" pitchFamily="34" charset="-128"/>
                      </a:endParaRPr>
                    </a:p>
                  </a:txBody>
                  <a:tcPr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TUE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二</a:t>
                      </a:r>
                      <a:endParaRPr lang="zh-CN" altLang="en-US" dirty="0"/>
                    </a:p>
                  </a:txBody>
                  <a:tcPr>
                    <a:solidFill>
                      <a:srgbClr val="B9E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WED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三</a:t>
                      </a:r>
                      <a:endParaRPr lang="zh-CN" altLang="en-US" dirty="0"/>
                    </a:p>
                  </a:txBody>
                  <a:tcPr>
                    <a:solidFill>
                      <a:srgbClr val="FED4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THU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四</a:t>
                      </a:r>
                      <a:endParaRPr lang="zh-CN" altLang="en-US" dirty="0"/>
                    </a:p>
                  </a:txBody>
                  <a:tcPr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b="0" dirty="0">
                          <a:latin typeface="Gill Sans MT" panose="020B0502020104020203" pitchFamily="34" charset="0"/>
                        </a:rPr>
                        <a:t>FRI</a:t>
                      </a:r>
                    </a:p>
                    <a:p>
                      <a:pPr algn="ctr"/>
                      <a:r>
                        <a:rPr lang="zh-CN" altLang="en-GB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5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五</a:t>
                      </a:r>
                      <a:endParaRPr lang="zh-CN" altLang="en-US" dirty="0"/>
                    </a:p>
                  </a:txBody>
                  <a:tcPr>
                    <a:solidFill>
                      <a:srgbClr val="B9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Morning Snack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Orange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橙子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Banana cake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香蕉蛋糕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Pear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雪花梨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Portuguese egg tart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Helvetica"/>
                        </a:rPr>
                        <a:t>葡式蛋挞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Dragon fruit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火龙果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Jam puff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果酱泡芙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Apple</a:t>
                      </a:r>
                      <a:b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</a:b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苹果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Chocolate cookies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巧克力曲奇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Watermelon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西瓜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Rice cake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大米饼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755"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Lunch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Se</a:t>
                      </a: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aweed and Egg Soup</a:t>
                      </a: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  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紫菜鸡蛋汤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Honey sauce roasted chicken legs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sym typeface="+mn-ea"/>
                        </a:rPr>
                        <a:t>蜜汁烤鸡腿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Sauteed moo Shu pork in vinegar</a:t>
                      </a:r>
                    </a:p>
                    <a:p>
                      <a:pPr marL="0" marR="0" lvl="0" indent="0" algn="ctr" defTabSz="9137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醋溜木须肉</a:t>
                      </a:r>
                      <a:endParaRPr lang="en-US" altLang="zh-CN" sz="1200" b="0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10972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Stir-fried mushrooms with rape</a:t>
                      </a:r>
                    </a:p>
                    <a:p>
                      <a:pPr marL="0" marR="0" lvl="0" indent="0" algn="ctr" defTabSz="10972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香菇炒油菜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Seasonal vegetables </a:t>
                      </a: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季节蔬菜 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</a:t>
                      </a:r>
                      <a:r>
                        <a:rPr lang="zh-CN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ream </a:t>
                      </a:r>
                      <a:r>
                        <a:rPr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of pumpkin s</a:t>
                      </a:r>
                      <a:r>
                        <a:rPr lang="zh-CN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奶油</a:t>
                      </a:r>
                      <a:r>
                        <a:rPr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南瓜</a:t>
                      </a:r>
                      <a:r>
                        <a:rPr lang="zh-CN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汤</a:t>
                      </a:r>
                      <a:endParaRPr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Spaghetti bolognaise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意式传统肉酱</a:t>
                      </a: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面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宋体" panose="02010600030101010101" pitchFamily="2" charset="-122"/>
                      </a:endParaRPr>
                    </a:p>
                    <a:p>
                      <a:pPr algn="ctr"/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Fried chicken steak</a:t>
                      </a:r>
                    </a:p>
                    <a:p>
                      <a:pPr algn="ctr"/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炸鸡</a:t>
                      </a:r>
                      <a:r>
                        <a:rPr kumimoji="0" lang="zh-CN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扒</a:t>
                      </a:r>
                      <a:endParaRPr kumimoji="0" lang="en-US" altLang="zh-CN" sz="1200" b="0" i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Braised broccoli with pepper</a:t>
                      </a:r>
                    </a:p>
                    <a:p>
                      <a:pPr marL="0" algn="ctr" rtl="0" eaLnBrk="1" latinLnBrk="0" hangingPunct="1"/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彩椒扒西兰花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Seasonal vegetables </a:t>
                      </a: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季节蔬菜 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（米饭）</a:t>
                      </a: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White melon soup with minced meat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肉沫冬瓜汤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Fish fillet with tomato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番茄鱼柳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kern="120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Fried sliced chicken with cucumber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青瓜炒鸡肉片</a:t>
                      </a:r>
                      <a:endParaRPr kumimoji="0" lang="en-US" altLang="zh-CN" sz="1200" b="0" i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sym typeface="+mn-ea"/>
                        </a:rPr>
                        <a:t> </a:t>
                      </a: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Fried tomato and egg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西红柿炒鸡蛋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Seasonal vegetables </a:t>
                      </a: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季节蔬菜 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endParaRPr kumimoji="0" lang="zh-CN" altLang="en-US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</a:txBody>
                  <a:tcPr marL="9526" marR="9526" marT="953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GB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ucumber and egg soup</a:t>
                      </a:r>
                      <a:endParaRPr kumimoji="0" lang="en-GB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青瓜鸡蛋汤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Shredded pork with pepper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彩椒猪肉粒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Stir-fried shredded potatoes with chicken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鸡肉炒土豆丝</a:t>
                      </a:r>
                      <a:r>
                        <a:rPr kumimoji="0"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endParaRPr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Fried egg fungus with garlic sprouts</a:t>
                      </a: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Calibri" panose="020F0502020204030204"/>
                        </a:rPr>
                        <a:t>蒜台炒鸡蛋木耳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Seasonal vegetables </a:t>
                      </a:r>
                    </a:p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季节蔬菜 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</a:txBody>
                  <a:tcPr marL="9526" marR="9526" marT="95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sym typeface="+mn-ea"/>
                        </a:rPr>
                        <a:t> </a:t>
                      </a: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Tomato and egg soup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番茄鸡蛋汤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Sweet and sour pork cubes</a:t>
                      </a: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樱桃肉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6920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Stewed mushroom with chicken</a:t>
                      </a:r>
                    </a:p>
                    <a:p>
                      <a:pPr marL="0" marR="0" lvl="0" indent="0" algn="ctr" defTabSz="106920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小鸡炖蘑菇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 panose="02020603050405020304"/>
                      </a:endParaRPr>
                    </a:p>
                    <a:p>
                      <a:pPr marL="0" marR="0" lvl="0" indent="0" algn="ctr" defTabSz="106920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Stir-fried glass noodles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with cabbage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包菜炒粉丝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Lotus pond stir-fry</a:t>
                      </a:r>
                      <a:endParaRPr lang="zh-CN" altLang="zh-CN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荷塘小炒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米饭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060"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Afternoon Snack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Cherry tomato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圣女果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 panose="0202060305040502030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Creamy coconut rolls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奶香椰蓉花卷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Mandarin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桔子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>
                        <a:defRPr/>
                      </a:pP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          Red bean bun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豆沙包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Muskmelon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伊丽莎白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Times New Roman" panose="0202060305040502030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Grape Scone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葡萄司康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Melon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哈密瓜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Egg sandwich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宋体" panose="02010600030101010101" pitchFamily="2" charset="-122"/>
                        </a:rPr>
                        <a:t>鸡蛋三明治</a:t>
                      </a:r>
                      <a:r>
                        <a:rPr kumimoji="0" lang="zh-CN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endParaRPr lang="en-US" altLang="zh-CN" sz="12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Times New Roman" panose="02020603050405020304"/>
                        </a:rPr>
                        <a:t>Grapefruit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柚子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Waffles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sz="12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defRPr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Times New Roman" panose="02020603050405020304"/>
                        </a:rPr>
                        <a:t>华夫饼</a:t>
                      </a:r>
                    </a:p>
                  </a:txBody>
                  <a:tcPr marL="9525" marR="9525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30953"/>
              </p:ext>
            </p:extLst>
          </p:nvPr>
        </p:nvGraphicFramePr>
        <p:xfrm>
          <a:off x="2200755" y="7211147"/>
          <a:ext cx="849114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274">
                <a:tc>
                  <a:txBody>
                    <a:bodyPr/>
                    <a:lstStyle/>
                    <a:p>
                      <a:r>
                        <a:rPr lang="en-GB" altLang="zh-CN" sz="1200" b="0" dirty="0">
                          <a:latin typeface="Gill Sans MT" panose="020B0502020104020203" pitchFamily="34" charset="0"/>
                        </a:rPr>
                        <a:t>Nutritional Facts</a:t>
                      </a:r>
                    </a:p>
                    <a:p>
                      <a:r>
                        <a:rPr lang="zh-CN" altLang="en-US" sz="1200" b="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营养分析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713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84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400" b="0" dirty="0">
                          <a:latin typeface="Gill Sans MT" panose="020B0502020104020203" pitchFamily="34" charset="0"/>
                        </a:rPr>
                        <a:t>1032</a:t>
                      </a:r>
                      <a:endParaRPr lang="zh-CN" altLang="en-US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50">
                <a:tc>
                  <a:txBody>
                    <a:bodyPr/>
                    <a:lstStyle/>
                    <a:p>
                      <a:r>
                        <a:rPr lang="en-GB" altLang="zh-CN" sz="12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Nutritional Recommendation</a:t>
                      </a:r>
                    </a:p>
                    <a:p>
                      <a:r>
                        <a:rPr lang="zh-CN" altLang="en-GB" sz="12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摄入营养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建议</a:t>
                      </a: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760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1200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7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39" y="-44162"/>
            <a:ext cx="1157986" cy="1157986"/>
          </a:xfrm>
          <a:prstGeom prst="rect">
            <a:avLst/>
          </a:prstGeom>
        </p:spPr>
      </p:pic>
      <p:pic>
        <p:nvPicPr>
          <p:cNvPr id="17" name="Picture 16" descr="A picture containing text, silhouett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00" y="471675"/>
            <a:ext cx="1749962" cy="1414736"/>
          </a:xfrm>
          <a:prstGeom prst="rect">
            <a:avLst/>
          </a:prstGeom>
        </p:spPr>
      </p:pic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C826D491-BD35-26BD-634F-E20DAACC7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77" y="7385538"/>
            <a:ext cx="1785566" cy="983849"/>
          </a:xfrm>
          <a:prstGeom prst="rect">
            <a:avLst/>
          </a:prstGeom>
        </p:spPr>
      </p:pic>
      <p:pic>
        <p:nvPicPr>
          <p:cNvPr id="2" name="Picture 53">
            <a:extLst>
              <a:ext uri="{FF2B5EF4-FFF2-40B4-BE49-F238E27FC236}">
                <a16:creationId xmlns:a16="http://schemas.microsoft.com/office/drawing/2014/main" id="{75F91BDF-30FD-EC07-76BC-4643CC280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1868" y="3254203"/>
            <a:ext cx="333067" cy="333067"/>
          </a:xfrm>
          <a:prstGeom prst="rect">
            <a:avLst/>
          </a:prstGeom>
        </p:spPr>
      </p:pic>
      <p:pic>
        <p:nvPicPr>
          <p:cNvPr id="19" name="Picture 56">
            <a:extLst>
              <a:ext uri="{FF2B5EF4-FFF2-40B4-BE49-F238E27FC236}">
                <a16:creationId xmlns:a16="http://schemas.microsoft.com/office/drawing/2014/main" id="{E537B605-A5A2-DE3B-49A0-08A0885C3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2944" y="3808721"/>
            <a:ext cx="320926" cy="320926"/>
          </a:xfrm>
          <a:prstGeom prst="rect">
            <a:avLst/>
          </a:prstGeom>
        </p:spPr>
      </p:pic>
      <p:pic>
        <p:nvPicPr>
          <p:cNvPr id="20" name="Picture 52">
            <a:extLst>
              <a:ext uri="{FF2B5EF4-FFF2-40B4-BE49-F238E27FC236}">
                <a16:creationId xmlns:a16="http://schemas.microsoft.com/office/drawing/2014/main" id="{08697E0E-BC37-56C4-F5CF-C2CCB63F15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961" y="3386497"/>
            <a:ext cx="280611" cy="280611"/>
          </a:xfrm>
          <a:prstGeom prst="rect">
            <a:avLst/>
          </a:prstGeom>
        </p:spPr>
      </p:pic>
      <p:pic>
        <p:nvPicPr>
          <p:cNvPr id="27" name="Picture 56">
            <a:extLst>
              <a:ext uri="{FF2B5EF4-FFF2-40B4-BE49-F238E27FC236}">
                <a16:creationId xmlns:a16="http://schemas.microsoft.com/office/drawing/2014/main" id="{2ED0D5F6-982A-58AC-5596-D8741CC30A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028" y="3215259"/>
            <a:ext cx="251193" cy="251193"/>
          </a:xfrm>
          <a:prstGeom prst="rect">
            <a:avLst/>
          </a:prstGeom>
        </p:spPr>
      </p:pic>
      <p:pic>
        <p:nvPicPr>
          <p:cNvPr id="28" name="Picture 53">
            <a:extLst>
              <a:ext uri="{FF2B5EF4-FFF2-40B4-BE49-F238E27FC236}">
                <a16:creationId xmlns:a16="http://schemas.microsoft.com/office/drawing/2014/main" id="{913B72A7-BE9B-CF82-F769-C56F07A74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028" y="3742209"/>
            <a:ext cx="251193" cy="251193"/>
          </a:xfrm>
          <a:prstGeom prst="rect">
            <a:avLst/>
          </a:prstGeom>
        </p:spPr>
      </p:pic>
      <p:pic>
        <p:nvPicPr>
          <p:cNvPr id="30" name="Picture 56">
            <a:extLst>
              <a:ext uri="{FF2B5EF4-FFF2-40B4-BE49-F238E27FC236}">
                <a16:creationId xmlns:a16="http://schemas.microsoft.com/office/drawing/2014/main" id="{11118344-8FA8-4714-3591-EEA4FA0CB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8533" y="3193810"/>
            <a:ext cx="251193" cy="251193"/>
          </a:xfrm>
          <a:prstGeom prst="rect">
            <a:avLst/>
          </a:prstGeom>
        </p:spPr>
      </p:pic>
      <p:pic>
        <p:nvPicPr>
          <p:cNvPr id="8" name="Picture 56">
            <a:extLst>
              <a:ext uri="{FF2B5EF4-FFF2-40B4-BE49-F238E27FC236}">
                <a16:creationId xmlns:a16="http://schemas.microsoft.com/office/drawing/2014/main" id="{E0546EFA-A078-720F-D0F8-3BFDAC1F7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039" y="2794291"/>
            <a:ext cx="251193" cy="251193"/>
          </a:xfrm>
          <a:prstGeom prst="rect">
            <a:avLst/>
          </a:prstGeom>
        </p:spPr>
      </p:pic>
      <p:pic>
        <p:nvPicPr>
          <p:cNvPr id="12" name="Picture 51">
            <a:extLst>
              <a:ext uri="{FF2B5EF4-FFF2-40B4-BE49-F238E27FC236}">
                <a16:creationId xmlns:a16="http://schemas.microsoft.com/office/drawing/2014/main" id="{79862C55-D135-D912-3DA8-601DD68BE5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4301" y="3265742"/>
            <a:ext cx="251194" cy="251194"/>
          </a:xfrm>
          <a:prstGeom prst="rect">
            <a:avLst/>
          </a:prstGeom>
        </p:spPr>
      </p:pic>
      <p:pic>
        <p:nvPicPr>
          <p:cNvPr id="11" name="Picture 53">
            <a:extLst>
              <a:ext uri="{FF2B5EF4-FFF2-40B4-BE49-F238E27FC236}">
                <a16:creationId xmlns:a16="http://schemas.microsoft.com/office/drawing/2014/main" id="{6DD731AB-6A94-05E1-3289-42D193D50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865" y="3689359"/>
            <a:ext cx="302707" cy="302707"/>
          </a:xfrm>
          <a:prstGeom prst="rect">
            <a:avLst/>
          </a:prstGeom>
        </p:spPr>
      </p:pic>
      <p:pic>
        <p:nvPicPr>
          <p:cNvPr id="15" name="Picture 53">
            <a:extLst>
              <a:ext uri="{FF2B5EF4-FFF2-40B4-BE49-F238E27FC236}">
                <a16:creationId xmlns:a16="http://schemas.microsoft.com/office/drawing/2014/main" id="{146CC447-9B9A-4015-1A12-F3130A3D3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105" y="3701271"/>
            <a:ext cx="333067" cy="333067"/>
          </a:xfrm>
          <a:prstGeom prst="rect">
            <a:avLst/>
          </a:prstGeom>
        </p:spPr>
      </p:pic>
      <p:pic>
        <p:nvPicPr>
          <p:cNvPr id="18" name="Picture 53">
            <a:extLst>
              <a:ext uri="{FF2B5EF4-FFF2-40B4-BE49-F238E27FC236}">
                <a16:creationId xmlns:a16="http://schemas.microsoft.com/office/drawing/2014/main" id="{5DE9922F-1FEF-4B15-64C3-98E782B79F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2993" y="3650774"/>
            <a:ext cx="251193" cy="2511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67828" y="339203"/>
            <a:ext cx="2154775" cy="801148"/>
          </a:xfrm>
          <a:prstGeom prst="rect">
            <a:avLst/>
          </a:prstGeom>
          <a:solidFill>
            <a:srgbClr val="EC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8" tIns="44258" rIns="88518" bIns="44258" rtlCol="0" anchor="ctr"/>
          <a:lstStyle/>
          <a:p>
            <a:pPr algn="ctr"/>
            <a:r>
              <a:rPr kumimoji="1" lang="en-US" altLang="zh-CN" sz="1920" spc="566" dirty="0">
                <a:solidFill>
                  <a:schemeClr val="bg1"/>
                </a:solidFill>
                <a:latin typeface="Gill Sans MT" panose="020B0502020104020203" pitchFamily="34" charset="0"/>
              </a:rPr>
              <a:t>WEEKLY</a:t>
            </a:r>
          </a:p>
          <a:p>
            <a:pPr algn="ctr"/>
            <a:r>
              <a:rPr kumimoji="1" lang="en-US" altLang="zh-CN" sz="1920" spc="566" dirty="0">
                <a:solidFill>
                  <a:schemeClr val="bg1"/>
                </a:solidFill>
                <a:latin typeface="Gill Sans MT" panose="020B0502020104020203" pitchFamily="34" charset="0"/>
              </a:rPr>
              <a:t>BREAKFAST</a:t>
            </a:r>
          </a:p>
          <a:p>
            <a:pPr algn="ctr"/>
            <a:r>
              <a:rPr kumimoji="1" lang="en-US" altLang="zh-CN" sz="1920" spc="566">
                <a:solidFill>
                  <a:schemeClr val="bg1"/>
                </a:solidFill>
                <a:latin typeface="Gill Sans MT" panose="020B0502020104020203" pitchFamily="34" charset="0"/>
              </a:rPr>
              <a:t>4.7-4.11</a:t>
            </a:r>
            <a:endParaRPr kumimoji="1" lang="en-US" altLang="zh-CN" sz="1920" spc="566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2838" y="1000437"/>
            <a:ext cx="2393978" cy="809578"/>
          </a:xfrm>
          <a:prstGeom prst="rect">
            <a:avLst/>
          </a:prstGeom>
          <a:noFill/>
        </p:spPr>
        <p:txBody>
          <a:bodyPr wrap="square" lIns="88518" tIns="44258" rIns="88518" bIns="44258" rtlCol="0">
            <a:spAutoFit/>
          </a:bodyPr>
          <a:lstStyle/>
          <a:p>
            <a:pPr algn="ctr"/>
            <a:r>
              <a:rPr kumimoji="1" lang="en-US" altLang="zh-CN" sz="46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MENU</a:t>
            </a:r>
            <a:endParaRPr kumimoji="1" lang="zh-CN" altLang="en-US" sz="468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76523"/>
              </p:ext>
            </p:extLst>
          </p:nvPr>
        </p:nvGraphicFramePr>
        <p:xfrm>
          <a:off x="475812" y="1670100"/>
          <a:ext cx="10191004" cy="573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182">
                <a:tc>
                  <a:txBody>
                    <a:bodyPr/>
                    <a:lstStyle/>
                    <a:p>
                      <a:endParaRPr lang="zh-CN" altLang="en-US" sz="1900" dirty="0"/>
                    </a:p>
                  </a:txBody>
                  <a:tcPr marT="40094" marB="400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MON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星期一</a:t>
                      </a:r>
                      <a:endParaRPr lang="zh-CN" altLang="en-US" sz="1300" dirty="0">
                        <a:latin typeface="Source Han Sans SC Regular" panose="020B0500000000000000" pitchFamily="34" charset="-128"/>
                        <a:ea typeface="Source Han Sans SC Regular" panose="020B0500000000000000" pitchFamily="34" charset="-128"/>
                      </a:endParaRPr>
                    </a:p>
                  </a:txBody>
                  <a:tcPr marT="40094" marB="40094"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TUE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二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B9E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WED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三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FED4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THU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四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EC9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1900" b="0" dirty="0">
                          <a:latin typeface="Gill Sans MT" panose="020B0502020104020203" pitchFamily="34" charset="0"/>
                        </a:rPr>
                        <a:t>FRI</a:t>
                      </a:r>
                    </a:p>
                    <a:p>
                      <a:pPr algn="ctr"/>
                      <a:r>
                        <a:rPr lang="zh-CN" altLang="en-GB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星期</a:t>
                      </a:r>
                      <a:r>
                        <a:rPr lang="zh-CN" altLang="en-US" sz="130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五</a:t>
                      </a:r>
                      <a:endParaRPr lang="zh-CN" altLang="en-US" sz="1900" dirty="0"/>
                    </a:p>
                  </a:txBody>
                  <a:tcPr marT="40094" marB="40094">
                    <a:solidFill>
                      <a:srgbClr val="B9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0" i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Breakfast</a:t>
                      </a:r>
                      <a:endParaRPr lang="zh-CN" altLang="en-US" sz="1300" b="0" i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</a:txBody>
                  <a:tcPr marT="40094" marB="400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Croissant</a:t>
                      </a:r>
                    </a:p>
                    <a:p>
                      <a:pPr algn="ctr" defTabSz="914400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牛角包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Stir-fried Mushroom with Minced Beef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牛肉末彩椒炒蘑菇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Boiled Egg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水煮蛋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Stir-fried seasonal vegetables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清炒时蔬 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kern="1200" baseline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Japanese red bean cheese bun</a:t>
                      </a:r>
                      <a:br>
                        <a:rPr lang="en-US" altLang="zh-CN" sz="1200" b="0" i="0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</a:br>
                      <a:r>
                        <a:rPr lang="zh-CN" altLang="en-US" sz="1200" b="0" i="0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日式红豆奶酪包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Japanese steamed egg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日式蒸蛋</a:t>
                      </a: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Fried chicken with shredded potatoes and green pepper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青椒土豆丝炒鸡肉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Stir-fried seasonal vegetables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清炒时蔬 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dirty="0"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Mini</a:t>
                      </a: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chicken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迷你小披萨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Fried egg with chive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中式香葱炒蛋</a:t>
                      </a: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Sweet corn kernels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香甜玉米粒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Stir-fried seasonal vegetables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清炒时蔬 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Helvetica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200" b="0" i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1200" b="0" i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baseline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Calibri" panose="020F0502020204030204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Chicken patties with potato and zucchini, Russian style</a:t>
                      </a: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俄式土豆西葫鸡肉饼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1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Barbecued pork bun 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1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港式叉烧包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Egg roll with seasonal vegetables</a:t>
                      </a: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时蔬蛋卷</a:t>
                      </a:r>
                      <a:endParaRPr lang="en-US" altLang="zh-CN" sz="1200" b="0" i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Stir-fried Cole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清炒油菜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n-US" altLang="zh-CN" sz="1200" b="0" i="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Beef burger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迷你牛肉汉堡</a:t>
                      </a:r>
                      <a:r>
                        <a:rPr lang="zh-CN" altLang="en-US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 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Steamed vegetables </a:t>
                      </a: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（</a:t>
                      </a: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sweet potato, purple potato, corn</a:t>
                      </a: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）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蒸时蔬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（红薯，紫薯，玉米）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Scrambled eggs with lettuce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莴笋炒鸡蛋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Stir-fried Milk Cabbage in Butter </a:t>
                      </a: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黄油炒奶白菜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59"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0" i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Beverage</a:t>
                      </a:r>
                      <a:endParaRPr lang="zh-CN" altLang="en-US" sz="1300" b="0" i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</a:txBody>
                  <a:tcPr marT="40094" marB="4009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Chinese Wontons or </a:t>
                      </a: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soy milk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中式猪肉馄饨或豆浆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Beef celery carrot 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porridge </a:t>
                      </a: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or </a:t>
                      </a: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soy milk</a:t>
                      </a:r>
                      <a:endParaRPr lang="zh-CN" altLang="en-US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  <a:sym typeface="+mn-ea"/>
                        </a:rPr>
                        <a:t>牛肉芹菜胡萝卜大米粥或豆浆</a:t>
                      </a:r>
                      <a:endParaRPr lang="en-US" altLang="zh-CN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  <a:sym typeface="+mn-ea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Pumpkin oatmeal </a:t>
                      </a: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or </a:t>
                      </a: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milk</a:t>
                      </a: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南瓜燕麦粥或牛奶 </a:t>
                      </a:r>
                      <a:endParaRPr lang="en-US" altLang="zh-CN" sz="1200" b="0" i="0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Millet congee or Milk</a:t>
                      </a:r>
                    </a:p>
                    <a:p>
                      <a:pPr marL="0" marR="0" lvl="0" indent="0" algn="ctr" defTabSz="10271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小米粥或牛奶</a:t>
                      </a:r>
                      <a:endParaRPr lang="en-US" altLang="zh-CN" sz="1200" b="0" i="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Lily, lotus, red bean porridge or </a:t>
                      </a: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milk</a:t>
                      </a:r>
                      <a:r>
                        <a:rPr lang="en-US" altLang="zh-CN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仿宋" panose="02010609060101010101" pitchFamily="49" charset="-122"/>
                          <a:cs typeface="+mn-cs"/>
                        </a:rPr>
                        <a:t> </a:t>
                      </a:r>
                      <a:endParaRPr lang="en-US" altLang="zh-CN" sz="1200" b="0" i="0" dirty="0">
                        <a:latin typeface="Gill Sans MT" panose="020B0502020104020203" pitchFamily="34" charset="0"/>
                        <a:ea typeface="仿宋" panose="02010609060101010101" pitchFamily="49" charset="-12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>
                          <a:latin typeface="Gill Sans MT" panose="020B0502020104020203" pitchFamily="34" charset="0"/>
                          <a:ea typeface="仿宋" panose="02010609060101010101" pitchFamily="49" charset="-122"/>
                        </a:rPr>
                        <a:t>百合莲子红豆粥或牛奶</a:t>
                      </a:r>
                      <a:endParaRPr lang="en-US" altLang="zh-CN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7620" marR="7620" marT="6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29187"/>
              </p:ext>
            </p:extLst>
          </p:nvPr>
        </p:nvGraphicFramePr>
        <p:xfrm>
          <a:off x="2146073" y="7504942"/>
          <a:ext cx="8520743" cy="109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993">
                <a:tc>
                  <a:txBody>
                    <a:bodyPr/>
                    <a:lstStyle/>
                    <a:p>
                      <a:r>
                        <a:rPr lang="en-GB" altLang="zh-CN" sz="1100" b="0" dirty="0">
                          <a:latin typeface="Gill Sans MT" panose="020B0502020104020203" pitchFamily="34" charset="0"/>
                        </a:rPr>
                        <a:t>Nutritional Facts</a:t>
                      </a:r>
                    </a:p>
                    <a:p>
                      <a:r>
                        <a:rPr lang="zh-CN" altLang="en-US" sz="1100" b="0" dirty="0"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营养分析</a:t>
                      </a: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727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31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90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27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300" b="0" dirty="0">
                          <a:latin typeface="Gill Sans MT" panose="020B0502020104020203" pitchFamily="34" charset="0"/>
                        </a:rPr>
                        <a:t>1100</a:t>
                      </a:r>
                      <a:endParaRPr lang="zh-CN" altLang="en-US" sz="1300" b="0" dirty="0"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965">
                <a:tc>
                  <a:txBody>
                    <a:bodyPr/>
                    <a:lstStyle/>
                    <a:p>
                      <a:r>
                        <a:rPr lang="en-GB" altLang="zh-CN" sz="11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Nutritional Recommendation</a:t>
                      </a:r>
                    </a:p>
                    <a:p>
                      <a:r>
                        <a:rPr lang="zh-CN" altLang="en-GB" sz="11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摄入营养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  <a:latin typeface="Source Han Sans SC Regular" panose="020B0500000000000000" pitchFamily="34" charset="-128"/>
                          <a:ea typeface="Source Han Sans SC Regular" panose="020B0500000000000000" pitchFamily="34" charset="-128"/>
                        </a:rPr>
                        <a:t>建议</a:t>
                      </a: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Energy(Kcal)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760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Protein(g)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Carbohydrate(g)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95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Fat(g)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29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Sodium(mg)</a:t>
                      </a:r>
                    </a:p>
                    <a:p>
                      <a:r>
                        <a:rPr lang="en-US" altLang="zh-CN" sz="13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1200</a:t>
                      </a:r>
                      <a:endParaRPr lang="zh-CN" altLang="en-US" sz="13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T="40094" marB="40094">
                    <a:solidFill>
                      <a:srgbClr val="B7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6933" y="339203"/>
            <a:ext cx="1517638" cy="1330897"/>
          </a:xfrm>
          <a:prstGeom prst="rect">
            <a:avLst/>
          </a:prstGeom>
        </p:spPr>
      </p:pic>
      <p:pic>
        <p:nvPicPr>
          <p:cNvPr id="17" name="Picture 16" descr="A picture containing text, silhouette&#10;&#10;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57" y="1140351"/>
            <a:ext cx="1749962" cy="1240657"/>
          </a:xfrm>
          <a:prstGeom prst="rect">
            <a:avLst/>
          </a:prstGeom>
        </p:spPr>
      </p:pic>
      <p:pic>
        <p:nvPicPr>
          <p:cNvPr id="8" name="图片 7" descr="徽标, 公司名称&#10;&#10;描述已自动生成">
            <a:extLst>
              <a:ext uri="{FF2B5EF4-FFF2-40B4-BE49-F238E27FC236}">
                <a16:creationId xmlns:a16="http://schemas.microsoft.com/office/drawing/2014/main" id="{7D597642-33FA-E0D4-D096-78FC3C4CC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93" y="7565787"/>
            <a:ext cx="1836540" cy="1011936"/>
          </a:xfrm>
          <a:prstGeom prst="rect">
            <a:avLst/>
          </a:prstGeom>
        </p:spPr>
      </p:pic>
      <p:pic>
        <p:nvPicPr>
          <p:cNvPr id="18" name="Picture 52">
            <a:extLst>
              <a:ext uri="{FF2B5EF4-FFF2-40B4-BE49-F238E27FC236}">
                <a16:creationId xmlns:a16="http://schemas.microsoft.com/office/drawing/2014/main" id="{2073D99F-EC1D-34F7-AA24-D50324240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073" y="3658552"/>
            <a:ext cx="280611" cy="280611"/>
          </a:xfrm>
          <a:prstGeom prst="rect">
            <a:avLst/>
          </a:prstGeom>
        </p:spPr>
      </p:pic>
      <p:pic>
        <p:nvPicPr>
          <p:cNvPr id="22" name="Picture 52">
            <a:extLst>
              <a:ext uri="{FF2B5EF4-FFF2-40B4-BE49-F238E27FC236}">
                <a16:creationId xmlns:a16="http://schemas.microsoft.com/office/drawing/2014/main" id="{DA2BAFE9-5641-37E5-B160-E03195445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2586" y="3096494"/>
            <a:ext cx="280611" cy="280611"/>
          </a:xfrm>
          <a:prstGeom prst="rect">
            <a:avLst/>
          </a:prstGeom>
        </p:spPr>
      </p:pic>
      <p:pic>
        <p:nvPicPr>
          <p:cNvPr id="23" name="Picture 56">
            <a:extLst>
              <a:ext uri="{FF2B5EF4-FFF2-40B4-BE49-F238E27FC236}">
                <a16:creationId xmlns:a16="http://schemas.microsoft.com/office/drawing/2014/main" id="{5649A442-3205-6289-DC6D-0C1200318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4370" y="4058517"/>
            <a:ext cx="251193" cy="251193"/>
          </a:xfrm>
          <a:prstGeom prst="rect">
            <a:avLst/>
          </a:prstGeom>
        </p:spPr>
      </p:pic>
      <p:pic>
        <p:nvPicPr>
          <p:cNvPr id="25" name="Picture 52">
            <a:extLst>
              <a:ext uri="{FF2B5EF4-FFF2-40B4-BE49-F238E27FC236}">
                <a16:creationId xmlns:a16="http://schemas.microsoft.com/office/drawing/2014/main" id="{A58AA76D-E274-070D-B6EC-AED2FD148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6197" y="7062118"/>
            <a:ext cx="280611" cy="280611"/>
          </a:xfrm>
          <a:prstGeom prst="rect">
            <a:avLst/>
          </a:prstGeom>
        </p:spPr>
      </p:pic>
      <p:pic>
        <p:nvPicPr>
          <p:cNvPr id="26" name="Picture 56">
            <a:extLst>
              <a:ext uri="{FF2B5EF4-FFF2-40B4-BE49-F238E27FC236}">
                <a16:creationId xmlns:a16="http://schemas.microsoft.com/office/drawing/2014/main" id="{21132D96-3E44-AA4F-0288-2B9E6580FA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969" y="7091536"/>
            <a:ext cx="251193" cy="251193"/>
          </a:xfrm>
          <a:prstGeom prst="rect">
            <a:avLst/>
          </a:prstGeom>
        </p:spPr>
      </p:pic>
      <p:pic>
        <p:nvPicPr>
          <p:cNvPr id="2" name="Picture 53">
            <a:extLst>
              <a:ext uri="{FF2B5EF4-FFF2-40B4-BE49-F238E27FC236}">
                <a16:creationId xmlns:a16="http://schemas.microsoft.com/office/drawing/2014/main" id="{5DDE19CE-7F64-C601-6453-8C311243FF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0469" y="3135311"/>
            <a:ext cx="251193" cy="251193"/>
          </a:xfrm>
          <a:prstGeom prst="rect">
            <a:avLst/>
          </a:prstGeom>
        </p:spPr>
      </p:pic>
      <p:pic>
        <p:nvPicPr>
          <p:cNvPr id="5" name="Picture 53">
            <a:extLst>
              <a:ext uri="{FF2B5EF4-FFF2-40B4-BE49-F238E27FC236}">
                <a16:creationId xmlns:a16="http://schemas.microsoft.com/office/drawing/2014/main" id="{6D37FA52-513A-D497-D153-48B52DFAFE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4370" y="3747122"/>
            <a:ext cx="251193" cy="251193"/>
          </a:xfrm>
          <a:prstGeom prst="rect">
            <a:avLst/>
          </a:prstGeom>
        </p:spPr>
      </p:pic>
      <p:pic>
        <p:nvPicPr>
          <p:cNvPr id="6" name="Picture 53">
            <a:extLst>
              <a:ext uri="{FF2B5EF4-FFF2-40B4-BE49-F238E27FC236}">
                <a16:creationId xmlns:a16="http://schemas.microsoft.com/office/drawing/2014/main" id="{6E33936D-6827-F922-F4F5-8435A28CF2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5310" y="4184114"/>
            <a:ext cx="251193" cy="2511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YzMGFkOGMwNmRkMGM5YmI4NGU1NWIzZWFhMTdhM2IifQ==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656</Words>
  <Application>Microsoft Office PowerPoint</Application>
  <PresentationFormat>自定义</PresentationFormat>
  <Paragraphs>239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Source Han Sans SC Regular</vt:lpstr>
      <vt:lpstr>Arial</vt:lpstr>
      <vt:lpstr>Calibri</vt:lpstr>
      <vt:lpstr>Calibri Light</vt:lpstr>
      <vt:lpstr>Gill Sans MT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 Li</dc:creator>
  <cp:lastModifiedBy>ZHOU Qian</cp:lastModifiedBy>
  <cp:revision>398</cp:revision>
  <cp:lastPrinted>2025-03-27T00:43:24Z</cp:lastPrinted>
  <dcterms:created xsi:type="dcterms:W3CDTF">2022-10-26T06:42:00Z</dcterms:created>
  <dcterms:modified xsi:type="dcterms:W3CDTF">2025-03-28T02:06:38Z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36F016ED85E94CCFB0AAF9A232D18EAE_13</vt:lpwstr>
  </property>
  <property fmtid="{D5CDD505-2E9C-101B-9397-08002B2CF9AE}" pid="3" name="KSOProductBuildVer">
    <vt:lpwstr>2052-12.1.0.15358</vt:lpwstr>
  </property>
</Properties>
</file>